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ink/ink2.xml" ContentType="application/inkml+xml"/>
  <Override PartName="/ppt/notesSlides/notesSlide5.xml" ContentType="application/vnd.openxmlformats-officedocument.presentationml.notesSlide+xml"/>
  <Override PartName="/ppt/ink/ink3.xml" ContentType="application/inkml+xml"/>
  <Override PartName="/ppt/notesSlides/notesSlide6.xml" ContentType="application/vnd.openxmlformats-officedocument.presentationml.notesSlide+xml"/>
  <Override PartName="/ppt/ink/ink4.xml" ContentType="application/inkml+xml"/>
  <Override PartName="/ppt/notesSlides/notesSlide7.xml" ContentType="application/vnd.openxmlformats-officedocument.presentationml.notesSlide+xml"/>
  <Override PartName="/ppt/ink/ink5.xml" ContentType="application/inkml+xml"/>
  <Override PartName="/ppt/notesSlides/notesSlide8.xml" ContentType="application/vnd.openxmlformats-officedocument.presentationml.notesSlide+xml"/>
  <Override PartName="/ppt/ink/ink6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7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8.xml" ContentType="application/inkml+xml"/>
  <Override PartName="/ppt/notesSlides/notesSlide15.xml" ContentType="application/vnd.openxmlformats-officedocument.presentationml.notesSlide+xml"/>
  <Override PartName="/ppt/ink/ink9.xml" ContentType="application/inkml+xml"/>
  <Override PartName="/ppt/notesSlides/notesSlide16.xml" ContentType="application/vnd.openxmlformats-officedocument.presentationml.notesSlide+xml"/>
  <Override PartName="/ppt/ink/ink10.xml" ContentType="application/inkml+xml"/>
  <Override PartName="/ppt/notesSlides/notesSlide17.xml" ContentType="application/vnd.openxmlformats-officedocument.presentationml.notesSlide+xml"/>
  <Override PartName="/ppt/ink/ink11.xml" ContentType="application/inkml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ink/ink12.xml" ContentType="application/inkml+xml"/>
  <Override PartName="/ppt/notesSlides/notesSlide20.xml" ContentType="application/vnd.openxmlformats-officedocument.presentationml.notesSlide+xml"/>
  <Override PartName="/ppt/ink/ink13.xml" ContentType="application/inkml+xml"/>
  <Override PartName="/ppt/notesSlides/notesSlide21.xml" ContentType="application/vnd.openxmlformats-officedocument.presentationml.notesSlide+xml"/>
  <Override PartName="/ppt/ink/ink14.xml" ContentType="application/inkml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11.48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14333 4099 640,'21'-21'256,"22"-1"-128,-43 1 384,21 0-512,-21-1 0,0 1 0,0-22 0,-21-21 0,-22 22 0,1-22 0,-22 0 128,-43 21-128,-21-42 0,-21 41 0,-23-20 128,-41 22-128,0-1 128,-22 0 0,0 0 0,1 22 0,-1 21 128,21-21-128,1 21 0,21 0-128,21 0 128,22 21-128,21 0 0,42-21 0,22 22 0,21-1 0,22-21 0,42 22 0,22-22 128,64 0-128,21-43 0,43 21 0,21-20 128,21-22 0,22 0 0,0-43 0,-21 22 0,-1-22 0,-21 22 128,-22 21-256,-42 0 0,-21 21-128,0 22 0,-43 21-128,0 21 128,-43 22 0,0 42 128,-42 0 0,0 22 0,-22 42 0,0 22 128,-21 0-128,0 0 128,0 0 0,22 0 0,-1-22 0,22-21 0,-22-21-128,22-22 128,-1 0 0,-20-42 128,-1-22-128,22-21 128,-43-21-128,0-43 128,21-21-128,-42-22 128,21-42-256,-21-22 0,21-21 0,0-1 128,0-42-128,-1 43 0,22 22 0,-21-1 128,22 43-128,-1 0 128,22 43-128,-1-1 0,1 22-128,0 0 128,21 42-256,0 1 128,21 42 0,22 1 0,21 42 0,21 22 128,22 20 0,21 44 0,21 20 128,22-20 0,42 42 0,-21-22 0,0-20-128,22 0 0,-22-1-512,0 1 0,-42-22-256,-1 0 128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53.44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15454 3790 896,'21'-43'384,"-21"43"-256,22-21 512,-44-1-640,22 22 0,-21-42 0,0 20 0,-22 1 0,-21-22 0,-21 1 0,-43-22 128,-22 0-128,1-22 128,-64 22-128,-1 0 128,0 0-128,-42 21 128,0 1-128,22-1 128,-1 22-128,0 21 0,21 0 0,22 0 0,22 0 0,20 0 128,1 21-256,64-21 128,-1 21 0,22 1 0,43-1 0,21-42 128,21 21 128,43 0 0,22-43-128,42 22 128,21-22 0,43 0 128,21-21-256,1 0 0,21 0-128,21-22 128,-21 1-128,-1 21 128,-42 0-128,1 0 0,-22 21 0,-43 22 0,-22 0-128,-20-1 128,-22 22 0,-43 22 0,0-1 0,-21 43 0,-21 0 0,-43 21 0,0 22 0,0 43 0,-21 21 0,-22-1 128,0 23-128,1 20 128,20-21 0,22-21 0,0 0-128,0-22 128,21 1 0,0-22 0,1-22-128,20-42 128,1 0 0,-22-21 128,22-22-128,-22-42 128,1-22-128,-22-21 128,21-21-128,-21-43 128,21-21-256,-21-22 128,22 0-128,-1-64 0,22 22 0,-22-1 0,22-21-128,21 22 128,-22 20-128,22 23 128,-21-1 0,21 22 0,0 42-128,-21 0 128,42 22-256,-21 42 0,21 22 0,22 42 128,0 1-128,42 20 0,0 44 0,22-1 128,42 64 128,1 1 0,42-1 0,-22 22 128,23 21-128,-22-21 128,-1 0 0,-20-22 0,-1 22-384,0-43 0,-42 21-384,0-42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57.15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14472 5807 896,'107'-64'384,"21"43"-256,-85-1 512,-1 22-768,1-21 128,0 21 0,21-21 128,-22-1-128,1 1 128,0 0 0,-22-22 0,0 22 0,-42-22 128,0 0 0,-22 0 0,-21-21 0,-64-22 0,0 1 0,-64 0 128,0-1-256,-43 1 128,-43 0-128,1-1 0,-22 1-128,-21 21 0,21 0-128,-21 0 128,43 21 0,-1 1 128,44 20-128,-2 22 0,66-21 0,20 21 0,44 21 0,42-21 128,21 0 0,64 22 0,43-22 0,22-22 0,63 1 0,64-22 0,23 1 0,-2-44 0,44 22 0,-22-22 0,21-20-128,-20-44 128,-23 1-128,-20 42 128,-22-21-128,-43 43 128,-21 21-256,-43 0 0,1 42 0,-44 1 0,-20 42 0,-1 22 0,-42 42-128,-22 65 128,-21 20 128,-21 65 0,-1 22 0,-20 42 0,-1-43 0,0 0 128,22-22 0,0 23 0,-1-65-128,44 0 128,-1-21-128,0-43 128,22 0 0,-22-43 128,22-42-256,0-22 128,-22-63-128,22-22 128,-44-43-256,22-85 128,-42-21-128,21-86 0,21-22 0,-21 1 128,22 0 0,-1 21 0,22 43-128,-22 42 128,0 22 0,1 43 0,20 21-128,-20 0 128,20 64-128,1 0 0,21 21-128,21 64 128,22 1 0,0 20 0,42 44 0,22 42 0,42 21 0,22 22 128,21 21 0,43 21 0,21 1 128,0 21 0,0 0 0,1-1 0,-23-20-128,1-1 128,-43-20-640,0-1 128,-43-43-384,1-21 128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03.31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15870 3950 512,'43'-21'256,"21"21"-256,-43 0 256,-21 0-256,0 0 128,0 0-128,0-22 128,0-21-128,-21 22 0,-43-22 0,0 0 128,-22 1-128,1-1 128,-65 0-128,1-21 128,-43 22-128,-21-22 128,-22 21-128,-43 0 128,1 1-128,-22-22 128,0 21 0,1 1 0,-2-1 0,23 22 0,21-1-128,43-20 128,21 42 0,20-22 0,44 22-128,43-21 128,0 21-128,63 0 0,1 0 128,42 0 128,22-21-128,21 21 128,43-22-128,21 1 128,43 0-128,0-22 128,21 0-128,21 1 0,128-22 0,-63 0 0,-64-22-128,-22 0 128,-64 22-128,-22 0 128,-20 22-256,-44 20 128,-42 1-128,0 21 128,-21 21-128,-43 43 128,0 0 0,-43 43 0,-21 64 128,0 0 0,-21 21 0,-1 21 0,1 0 0,42-21 128,22-21-256,-1 0 128,22-21 0,22-44 0,-1-20 0,22-22 128,-1-22-128,1-42 128,21-21-128,-21-43 128,21 0-128,-22-85 128,22-1-128,-21-42 0,21-22-128,0 1 0,0 0 0,0-22 0,-21 22 0,21 42 0,-22 0-128,22 22 128,-21 21-128,21 21 128,0 22-128,0 21 0,21 42-128,22 1 128,0 21-128,-1 21 128,44 43 0,20 43 0,22 42 0,22 1 128,42 42 0,0 22 128,22-44-128,20 44 128,1-1 0,0 0 0,0-21 0,-22 1 0,1-1-512,-44-43 0,1 0-512,-43-21 128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08.47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13949 5049 384,'-170'-64'128,"-129"21"-128,192 22 128,-64-1-128,-42 0 128,-22 22 0,-42-21 128,-22 21-256,0 0 0,0 21 128,22 1 128,0 0-128,20 20 128,65-20-128,21-1 0,22-21 0,64 21 0,42 1 0,43-22 0,43-22 0,42 1 0,43 0-128,64-43 128,21-1 0,23-20 0,20-22-128,-22 0 0,22-21 128,0 0 128,-21 0-256,-21 0 128,-22 22 0,-43 20 128,-42 1-128,-22 21 128,0 21-128,-42 22 0,-22-1-128,1 44 128,-65 21-128,0 42 0,-21 22 0,-21 42 0,-43 64 0,0 22 128,0 21-128,0 1 128,0 20-128,0 0 128,42-42-128,22-1 0,0-41 0,22-22 128,-1-1 0,22-63 0,21-22 0,-22-42 128,1-22-128,21-63 128,-21-44-128,-1-20 0,-20-65 0,20-21 0,-20-65-128,-1-20 0,0-43 0,22 22 0,-22 20-128,1 0 128,-1 22 0,0 64 0,1 22-128,20 20 0,-20 22 128,-1 42 0,22 1-128,21 42 0,0 22-128,21 42 128,43 1 0,0 63 128,21 43 0,22 22 0,42 21 0,22 42 128,-1 0 0,23-21 128,20 43-256,-21-21 128,0-22-256,0-22 0,0 1-640,-20 0 0,-2-22 0,-20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11.26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14718 5177 1664,'0'-43'768,"-22"22"-768,1 21 768,0 0-768,-22-22 0,-21-20 0,0 20 0,-43-20-128,-21-1 128,-42-21 0,-22 21 0,-22-21-128,-42 22 128,0-1-128,-43 0 128,-21 22 0,21-22 0,-21 43 0,21-21 128,0 21-128,22 21 128,42-21-128,21 0 0,22 22 0,43 20 0,21-20 0,64-22 0,64 21-128,64-21 128,21-21-128,65-1 128,20 1 0,65-43 0,0 0 0,21-21 128,22-1-128,-1-20 128,-21-22-128,1 21 128,-23 21-128,-42 1 128,-21-1 0,-43 22 0,-21 22 0,-22-1 0,-42 0 0,-1 43 128,-42 22-128,-21-1 0,-22 22-128,-21 21 0,-21 42 0,-22 44 128,1 0-128,-22 42 0,21 21 0,-21-21 128,21 21-128,22 1 128,21-22-128,0-21 0,21-22 0,21 1 128,-20-44-128,20 1 0,22-22 128,-21-21 0,21-21 0,0-22 128,-21-21-128,21-42 128,-22-1-128,22-42 128,-21-22-256,0-42 128,-1-1-128,1-42 128,0-21-128,-22-1 0,22-42 0,-22 21 0,0 1 0,1 20 0,-1 0-128,0 22 128,1 64-128,20 0 128,-20 0-128,20 64 128,1 0-256,21 22 128,0 20-128,21 1 128,22 42-128,21 43 128,0 22 0,21 42 0,43 0 128,0 42 0,22 22 0,0-20 128,20 41-128,-20-21 128,20 21 0,-20-42 0,-1-22-128,0 22 128,-21-42-128,-20-1 128,-2-22-128,-20-20 128,-22-22 0,21 0 0,-42-22 0,-1 1 0,-20-22 0,20 1 128,-42-1-256,22 0 0,-22-42-768,-22 21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15.268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14312 4730 1408,'0'-65'640,"-22"44"-768,22 21 768,-21-22-640,21 1 0,-21 0 0,-22-1 0,0-20 0,-21-1 0,0-21 0,-42-21 0,-2 21 0,-20-22 0,0-20 0,0 42 0,-21 0 0,0 0 128,21 21-128,-22 0 128,22 1 0,0-1 0,21 43-128,0-21 128,43-1-128,0 22 128,22 0-256,-1 0 128,43 0 128,0 0 0,43 0 128,21 0 0,42 0 0,22-21 0,44-22 0,20 22 0,21-43-128,22 0 128,-22-1-256,0 1 128,-20 0-128,-22 0 0,-22 43 0,-64-22 128,1 43-256,-22 0 128,-43 43-128,-21 21 128,-43 43 0,-21 43 128,-42 20-128,-44 22 0,1 22 0,-22 20 128,0 1-128,22-42 128,-1-1-128,22-21 128,43-22-128,0-21 128,21-21-128,21-43 128,0 0 0,22-43 128,0 0-128,-1-63 128,1-22-128,0-43 0,-1-42-128,22-22 128,-21-64-128,21-22 0,-21 1 0,21-42 0,0 42-128,0 0 128,0-1 0,0 43 0,0 22-128,0 43 128,21 21-128,-21 0 128,21 43-128,22 21 128,0 21-128,-1 43 0,1 21 0,42 43 128,-21 86 0,43-1 0,0 64 128,21 22 0,21 21 0,0 1 128,23-1-128,20-21 0,-22 21-512,1-22 0,0-19-512,-1-2 128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19.26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14419 4643 896,'0'-86'384,"22"44"-256,-22-1 384,0 22-512,0-22 0,-22 0 0,0 1 0,-20-22 0,-1 21 0,-42-21 0,-1 0 128,-42-21-128,0-22 0,-64 22 0,22-22 128,-22 21-128,-23 1 128,23 21 0,0 21 0,0 1 0,0 20 0,43 1 0,0 0 0,21-1-128,20 22 0,2 0-128,63 0 128,0 0 0,22 22 0,42-1 0,43 22 128,43-43-128,64 0 128,0 0 0,42-43 0,22 22-128,0-22 128,-22 0 0,23-21 0,-44-21-128,0 21 128,-43 0-128,-21 0 128,-43 43-128,-21-22 128,-42 43-128,-1 21 0,-42 43 0,-43 0 128,0 43-128,-64 42 0,0 22 0,-22 0 128,22 21-128,-21-21 0,20-1 0,22 1 0,22-64 0,21 21 0,21-43 0,22 0 128,0-42 0,21 0 128,-22-43-128,22-22 128,22-20-128,-22-44 128,0-63-128,21 0 128,0-65-256,-21-20 0,22-23 0,-1 1 0,-21 22-128,0 42 128,0 0-128,0 21 128,0 22 0,-21 20 0,21 22-128,0 43 128,0 0-128,21 43 0,0 21-128,1 43 128,20 42 0,1 43 128,42 43 0,1 43 128,21 42 0,43 0 0,-1 21 0,0 1 0,43-1 0,0 0 0,0 1-512,1-44 128,-22 2-512,-1-2 128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21.51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15166 3736 256,'21'0'128,"-63"-21"128,20 21 128,1-22-384,-43-20 128,-43 20 128,1-20 0,-44-1-256,-20-21 0,-1 21 256,-43-21 0,1 0-128,-22 21 0,0 1 0,0-1 0,1 22-128,20-1 128,0-20-128,44 20 0,20 22 0,1-21 0,64 21-128,21 21 128,21-21 0,64 22 0,1-22 0,63 0 0,43 0 0,64 0 128,0-43 0,64 22 0,22-43-128,21 21 128,-1-42 0,1-23 0,-42 23-128,-22 21 128,-43-21-128,-22 42 0,-63 0 0,-22 1 0,-21 42-128,-42 0 128,-22 42 0,-43 22 0,-21 43-128,-43 21 128,-42 65 0,0 20 0,-22 22 0,0 21 0,21-21 0,44-22 0,-1 1 128,22-22 0,42-21 0,0-22 0,22-42 0,-1-22 128,22-21 0,0-43 128,0-21-256,0-42 128,-21-44-128,0-63 128,-22-64-128,22-22 0,-22-43-128,0-42 0,-21 0 0,0 0 0,22 20-128,-22 23 128,21 42 0,-21 43 0,21 43-128,1 42 128,-1 22-256,22 0 128,21 63-256,-22 1 128,44 42 128,-1 43 0,43 43-128,21 21 128,43 64 128,22 21 128,42 43 0,0 1 128,43 20-128,0 22 0,21 0 0,-21-22 0,21-20-128,-22 20 0,-41-42-640,20 0 128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25.551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16158 4046 512,'0'-43'256,"-85"-42"0,85 63 384,-64-20-512,-1-1 0,-41 0 256,-44-21 0,-20 0-512,-22-21 128,-43 0 128,-21-1 128,-22 1-128,-21-1 0,-21 22-128,22 22 0,-23-22 0,23 42 0,-1-20-128,22 42 128,21-22 0,42 44 0,22-1 0,42 0 128,22 43-128,43-21 0,42 21 256,22 0 0,42-21 0,43-1 0,43 1 0,42-43 128,22 0-128,64 0 128,21-43-256,0-21 0,22 0-128,-22-21 128,-22 0-128,-20-1 128,-22-20-128,-21-23 128,-22 44-128,-64 21 128,1 0-256,-44 21 128,-20 22 0,-22 21 0,-43 42-128,0 22 128,-42 22-128,0 20 128,-43 66 0,21 20 128,-21 21 0,22 22 0,20-22-128,1 1 128,20-22 0,23 0 0,20-42-128,1-1 128,21-42-128,0-22 128,0-21 0,0-21 128,21 0 0,-21-65 0,0-20-128,0-22 128,0-64-128,0-43 128,-21-43-256,21-42 128,-21-43-128,-1 0 0,1-21-128,0 43 0,-22 41 0,0 23 0,1 21 0,-1 42 0,22 1-128,-22 42 128,22 22 0,-1 21 128,1 21-128,21 22 0,0 21-128,43 43 128,-1 42 0,22 43 0,22 43 128,-1 42 0,43 22 128,22 43 0,21-1 0,-1 22 0,22 0 0,0 21 0,0-21-640,0 21 0,22 1-384,-43-23 128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29.93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15327 4281 384,'0'-22'128,"0"22"-128,0 0 256,0 0-384,-21-21 128,21 0 0,-43-1 128,0-20-256,-21-1 128,-42 0-128,-22-21 128,-22 0 0,-42 21 0,-22-21 0,-21 22 0,-21-22 0,0 21 128,-22 0 0,22 22 0,-21 0 0,21 21 0,-1 0 0,22 0 128,22 21-128,21 0 0,21 1-128,43-1 0,22 22 0,42-22 0,21 22 0,64-1 0,22-20 0,42-1 128,65-21-128,20 0 128,44-43 0,20 22 0,23-22 0,21-21 0,-1 0 0,-42-42 0,-1 20-128,-20-42 128,-43 21 0,-22 22 128,-42-1-128,-22 22 128,-42 0-128,-22 21 128,-21 22-128,-42 0 0,-22 42 0,-43 22 0,0 42-128,-42 43 128,-1 22 0,1 42 0,-1 43 0,1 21 0,0 22-128,42-22 128,22-21 0,21 21 0,42-64-128,1 0 128,21-42 0,21-44 0,1-20 0,-22-22 0,21-22 0,-21-42 128,21-64-128,-21-42 0,0-44 0,0-106 0,0-21-128,-21-65 0,21-21-128,0-21 128,0 21-128,-21 64 128,21 64-128,0 43 128,-22 64-128,1 0 0,21 42 0,0 44 0,0-1-128,21 43 128,1 64 0,20 21 0,22 22 0,22 64 128,42 21 0,21 21 128,43 23 0,21 20 0,23-22 0,-2 23 0,22-23 0,0-20 0,-21-22 0,1 0 0,-23-42-384,-21 21 0,-43-65-512,-21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37.40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14760 3758 768,'43'-64'384,"-22"21"-256,-21 22 512,0-22-768,0 22 128,-21-1-128,-1-20 128,-20-1 0,-1 0 0,-42-21 0,-22 0 0,-42-21 0,-22-1 0,-21 1 0,-22-22 128,-42 21-128,0 22 128,-21-21 0,20 42 0,-21 1 0,1 20 0,21 1 0,21 21 0,22 0-128,-1 21 128,43 1-128,43-1 128,22 22-128,63-22 0,64 22 0,22-22 128,85-21 0,21 0 0,65-21 0,42-22 128,22 22-128,20-43 128,-20 0-128,0-22 0,-1 1 0,-42 0 0,-43-1 0,-21 1 0,-43 21-128,-22 21 128,-20 1-256,-43 20 128,-22 22-128,-21 22 0,-42 42 0,-23 21 128,-42 0-128,-21 43 128,-21 43-128,-22 0 128,1-1 0,-1 1 0,21 22 0,22-1 0,21-43 0,0 1 128,43-22-128,22 0 128,20 0 0,22-43 128,0-21-128,22-21 128,-22-43-128,42-22 128,-20-20-128,-1-44 128,-21-63-128,0-22 0,-21-42-128,-1-43 0,-20-1-128,-1-20 128,0-1-128,1 22 128,-1 43-128,0 20 128,1 23 0,20 42 0,1 21-128,0 22 128,21 21-128,0 42 0,42 1 0,1 64 128,0 42 0,42 0 0,0 65 0,22 42 128,42 0 0,23 22 128,-1 20-256,21 1 128,42 21 0,-20 1 0,-1-44 0,44 1 0,-44-1-640,22 22 128,-22-43-384,0 0 128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44.78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15102 4034 256,'43'0'128,"-22"0"128,0 0 128,-21-21-384,22 21 128,-22-22 0,21 1 128,-21 0-256,0-1 0,-21-20 128,-1-1 128,1 0-128,-22-21 128,-21 0-128,-21-22 128,0 1-128,-22 42 0,-21-42 0,-43 21 0,0 0 0,-21 21 0,-21-21 0,-22 22 128,0 20-128,0-20 128,0 20-128,0 22 0,22 0-128,0 0 128,21 22-128,20-22 0,23 21 0,21 0 0,43 1 0,21-1 128,21 0-128,43 1 128,21-1 0,43 0 0,22 1 0,20-22 0,44 0-128,42 0 128,0-22-128,43-20 128,0-1-128,-1-42 128,-20 21-128,21-22 128,-43 1-128,0 21 128,-21 0-128,-64 22 0,-1-1 0,-20 0 0,-22 43 0,-22 0 0,-20 0 0,-22 22 128,0 42-128,-43 42 0,0 1 0,1 42 0,-22 22 0,-22 42 0,22-21 0,0 22 128,0-1-128,0-42 128,43 21 0,-22-22 0,22-20-128,21-1 128,0-42 0,-21-43 0,21 0 128,0-64 0,0 0 0,-22-64 0,22 0 0,-21-64 0,-22-22-128,22-20 0,-22-22-128,1-43 0,-1 1 0,-21 20 128,21-21-256,-21 43 128,0 0 0,-22 21 0,22 22-128,0 0 128,0-1-128,21 43 0,1 22-128,-1 21 128,43 21-128,-21 22 128,42 21-128,22 43 0,-1 21 128,44 21 0,-1 22 0,44 64 128,20 0 0,22 20 0,21 1 0,21 43 128,-21-43-128,22 1 0,-22-23-128,22 22 128,-44-42-768,1-23 0,-22 1 0,-21-21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4:49.858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14963 4409 1280,'0'-64'640,"21"21"-768,0 22 768,-21-1-640,0 1 128,0-22-128,0 1 128,-21-1-128,0 0 0,-22 1 0,-21-1 0,-21-21 0,-22 21 128,-21-21-128,-43 0 128,-21 21 0,-21 1 0,-44-1 128,1 22 0,-21-1 0,-22 22 0,22 22 0,-1-1 0,1 0-128,42 1 0,22 20-128,21 1 0,20-22 0,66 22 0,-1 0 0,64-22 0,22 22 0,21-43 0,43 0 0,42 0 0,43-43 0,22 1 128,42-44 0,21-21 0,22-21-128,21 0 128,0 0-128,-21 0 0,-21-22 0,-22 44 0,-22-1 0,-42 43 128,-21 0-128,-22 21 0,-21 43 0,-21 0 0,-43 43 0,-21 21 0,-1 21-128,-42 43 128,0 64 0,-21 0 128,0 44-128,-1-2 128,1 1-128,21-21 128,0-1-128,21-21 128,1-21 0,20-21 0,22-22 0,-21-43 0,21 0 0,-21-42 0,21-22 128,-22-21 0,1-42-128,-22-65 128,1-21-128,-22-64 0,0-65-128,0 1 0,0-21-128,-1-1 128,1 44-128,-21-23 128,21 65-128,0 0 128,0 43-128,0 21 128,21 21-128,0 22 128,22-1-128,0 44 0,21 20-128,0 1 128,42 42 0,1 43 0,42 43-128,1-43 128,42 85 0,0-42 128,64 106 0,-42-63 0,106 84 0,0-20 128,-22 0-128,1-22 128,-21 0-384,-22-21 128,-21-22-640,-22 0 128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rm.org/hrdisciplines/technology/Articles/Pages/TwitterCarefully.aspx" TargetMode="External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rm.org/Publications/HRNews/Pages/TardinessTermination.asp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09800" y="29718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Employer and Employee Rights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Regarding Employee Rights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685800" y="1416842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914400" y="6065042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1600200" y="1569242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Honesty Tests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1" name="Shape 131"/>
          <p:cNvSpPr/>
          <p:nvPr/>
        </p:nvSpPr>
        <p:spPr>
          <a:xfrm>
            <a:off x="914400" y="2331242"/>
            <a:ext cx="7619999" cy="3444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written tests to get applicants to reveal information about their integrity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legal alternative to polygraph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used to predict theft and drug use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multiple questions on the same topic to assess consistency of responses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shouldn’t be sole criterion for a hiring decision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23201" y="798904"/>
              <a:ext cx="1498560" cy="1152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9083" y="751029"/>
                <a:ext cx="1546076" cy="124871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in Employee Rights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838200" y="1624571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1676400" y="1395971"/>
            <a:ext cx="6400799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Employee Monitoring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Workplace Security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40" name="Shape 140"/>
          <p:cNvSpPr/>
          <p:nvPr/>
        </p:nvSpPr>
        <p:spPr>
          <a:xfrm>
            <a:off x="1981200" y="2310372"/>
            <a:ext cx="6553200" cy="34782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937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Company interests are protected against</a:t>
            </a:r>
          </a:p>
          <a:p>
            <a:pPr marL="3937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theft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revealing of trade secrets to competitors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using the customer database for personal gain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lost productivity 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HRM policies must be clear on monitoring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e-mail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Internet</a:t>
            </a:r>
          </a:p>
          <a:p>
            <a:pPr marL="5080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phone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1721224" y="5693333"/>
            <a:ext cx="64007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How to balance security with employees’ rights? That is the question!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in Employee Rights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48" name="Shape 148"/>
          <p:cNvSpPr/>
          <p:nvPr/>
        </p:nvSpPr>
        <p:spPr>
          <a:xfrm>
            <a:off x="2514600" y="4725341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 “Twitter with Care” from SHRM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http://www.shrm.org/hrdisciplines/technology/Articles/Pages/TwitterCarefully.aspx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723900" y="5871882"/>
            <a:ext cx="761999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Technology has blurred the line between public and private</a:t>
            </a: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800100" y="135740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1562100" y="1357405"/>
            <a:ext cx="6400799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Employee Monitoring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Workplace Security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52" name="Shape 152"/>
          <p:cNvSpPr/>
          <p:nvPr/>
        </p:nvSpPr>
        <p:spPr>
          <a:xfrm>
            <a:off x="1562100" y="2348006"/>
            <a:ext cx="769619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Monitoring could extend to cyber places such as: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29200" y="3110006"/>
            <a:ext cx="2057400" cy="600075"/>
          </a:xfrm>
          <a:prstGeom prst="rect">
            <a:avLst/>
          </a:prstGeom>
          <a:noFill/>
          <a:ln w="38100" cap="flat">
            <a:solidFill>
              <a:srgbClr val="F8F8F8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29200" y="3948205"/>
            <a:ext cx="2057400" cy="639762"/>
          </a:xfrm>
          <a:prstGeom prst="rect">
            <a:avLst/>
          </a:prstGeom>
          <a:noFill/>
          <a:ln w="38100" cap="flat">
            <a:solidFill>
              <a:srgbClr val="F8F8F8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19400" y="3872005"/>
            <a:ext cx="1752600" cy="738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43200" y="3110006"/>
            <a:ext cx="1904999" cy="566737"/>
          </a:xfrm>
          <a:prstGeom prst="rect">
            <a:avLst/>
          </a:prstGeom>
          <a:noFill/>
          <a:ln w="38100" cap="flat">
            <a:solidFill>
              <a:srgbClr val="F8F8F8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2106706" y="259556"/>
            <a:ext cx="7016512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in Employees Rights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582706" y="1402555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811306" y="6050755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420905" y="1638083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Workplace Romance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1192305" y="5441155"/>
            <a:ext cx="72390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HRM concerns: favoritism charges, ethics breeches, low productivity, even workplace violence</a:t>
            </a:r>
          </a:p>
        </p:txBody>
      </p:sp>
      <p:sp>
        <p:nvSpPr>
          <p:cNvPr id="167" name="Shape 167"/>
          <p:cNvSpPr/>
          <p:nvPr/>
        </p:nvSpPr>
        <p:spPr>
          <a:xfrm>
            <a:off x="1420905" y="2133600"/>
            <a:ext cx="7010400" cy="26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Companies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try to prevent employee romance because of potential discrimination or sexual harassment issues</a:t>
            </a:r>
          </a:p>
          <a:p>
            <a:pPr marL="457200" marR="0" lvl="1" indent="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can issue fraternization policies and guidelines on how relationships at work may exist </a:t>
            </a:r>
          </a:p>
          <a:p>
            <a:pPr marL="457200" marR="0" lvl="1" indent="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may ask parties to sign a consensual contract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Employment-at-Will Doctrine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571500" y="1465729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800100" y="6113928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333500" y="1603841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Employment-at-Will Doctrine</a:t>
            </a:r>
          </a:p>
        </p:txBody>
      </p:sp>
      <p:sp>
        <p:nvSpPr>
          <p:cNvPr id="177" name="Shape 177"/>
          <p:cNvSpPr/>
          <p:nvPr/>
        </p:nvSpPr>
        <p:spPr>
          <a:xfrm>
            <a:off x="876300" y="2303928"/>
            <a:ext cx="76199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Allows dismissal of employees at any time for any reason except race, religion, sex, national origin, age, or disability. </a:t>
            </a:r>
          </a:p>
        </p:txBody>
      </p:sp>
      <p:sp>
        <p:nvSpPr>
          <p:cNvPr id="178" name="Shape 178"/>
          <p:cNvSpPr/>
          <p:nvPr/>
        </p:nvSpPr>
        <p:spPr>
          <a:xfrm>
            <a:off x="1562100" y="3751728"/>
            <a:ext cx="6781800" cy="20748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Exceptions to the doctrine: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contractual relationship:  a legal agreement exists defining how employee issues are handled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statutory  considerations:  federal and/or state laws can create exceptions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99601" y="1367704"/>
              <a:ext cx="1429440" cy="1083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75483" y="1319824"/>
                <a:ext cx="1476956" cy="1179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Employment-at-Will Doctrine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x="607358" y="1585912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835958" y="6234112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1521758" y="1585912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Employment-at-Will Doctrine</a:t>
            </a:r>
          </a:p>
        </p:txBody>
      </p:sp>
      <p:sp>
        <p:nvSpPr>
          <p:cNvPr id="188" name="Shape 188"/>
          <p:cNvSpPr/>
          <p:nvPr/>
        </p:nvSpPr>
        <p:spPr>
          <a:xfrm>
            <a:off x="1674158" y="2576513"/>
            <a:ext cx="6781800" cy="28987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Exceptions to the doctrine: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Public policy violation: Employees cannot be fired for disobeying an illegal order from the employer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Implied employment contract: any promise or guarantee about job security, verbal or written.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Breach of good faith: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employer breaches a promise or abuses its managerial powers.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23041" y="1513624"/>
              <a:ext cx="1460160" cy="109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98921" y="1465749"/>
                <a:ext cx="1507680" cy="119471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990600" y="6172200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1447800" y="1447800"/>
            <a:ext cx="6858000" cy="167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Discipline</a:t>
            </a:r>
          </a:p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condition where employees conduct themselves in accordance with the organization’s rules and standards of acceptable behavior.</a:t>
            </a:r>
          </a:p>
        </p:txBody>
      </p:sp>
      <p:sp>
        <p:nvSpPr>
          <p:cNvPr id="197" name="Shape 197"/>
          <p:cNvSpPr/>
          <p:nvPr/>
        </p:nvSpPr>
        <p:spPr>
          <a:xfrm>
            <a:off x="1790700" y="3309878"/>
            <a:ext cx="6172199" cy="28623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managers should first consider: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seriousness of the problem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duration of the problem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frequency and nature of the problem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extenuating factors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degree of socialization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history of organization’s discipline practices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management backing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753041" y="1160104"/>
              <a:ext cx="1321920" cy="107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28921" y="1112229"/>
                <a:ext cx="1369440" cy="117166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04" name="Shape 204"/>
          <p:cNvSpPr/>
          <p:nvPr/>
        </p:nvSpPr>
        <p:spPr>
          <a:xfrm>
            <a:off x="3429000" y="3478305"/>
            <a:ext cx="2590800" cy="1371599"/>
          </a:xfrm>
          <a:prstGeom prst="ellipse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1295400" y="1497105"/>
            <a:ext cx="6400799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most frequent violations requiring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disciplinary action</a:t>
            </a:r>
          </a:p>
        </p:txBody>
      </p:sp>
      <p:sp>
        <p:nvSpPr>
          <p:cNvPr id="206" name="Shape 206"/>
          <p:cNvSpPr/>
          <p:nvPr/>
        </p:nvSpPr>
        <p:spPr>
          <a:xfrm>
            <a:off x="3810000" y="2716306"/>
            <a:ext cx="1752600" cy="10667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attendance</a:t>
            </a:r>
          </a:p>
        </p:txBody>
      </p:sp>
      <p:sp>
        <p:nvSpPr>
          <p:cNvPr id="207" name="Shape 207"/>
          <p:cNvSpPr/>
          <p:nvPr/>
        </p:nvSpPr>
        <p:spPr>
          <a:xfrm>
            <a:off x="2286000" y="3630705"/>
            <a:ext cx="1752600" cy="10667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dishonesty</a:t>
            </a:r>
          </a:p>
        </p:txBody>
      </p:sp>
      <p:sp>
        <p:nvSpPr>
          <p:cNvPr id="208" name="Shape 208"/>
          <p:cNvSpPr/>
          <p:nvPr/>
        </p:nvSpPr>
        <p:spPr>
          <a:xfrm>
            <a:off x="5334000" y="3706905"/>
            <a:ext cx="1752600" cy="10667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behaviors</a:t>
            </a:r>
          </a:p>
        </p:txBody>
      </p:sp>
      <p:sp>
        <p:nvSpPr>
          <p:cNvPr id="209" name="Shape 209"/>
          <p:cNvSpPr/>
          <p:nvPr/>
        </p:nvSpPr>
        <p:spPr>
          <a:xfrm>
            <a:off x="3810000" y="4545105"/>
            <a:ext cx="1752600" cy="1066799"/>
          </a:xfrm>
          <a:prstGeom prst="ellipse">
            <a:avLst/>
          </a:prstGeom>
          <a:solidFill>
            <a:srgbClr val="B22626"/>
          </a:solidFill>
          <a:ln w="9525" cap="flat">
            <a:solidFill>
              <a:srgbClr val="B2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outside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69201" y="1997704"/>
              <a:ext cx="1652400" cy="122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5081" y="1949824"/>
                <a:ext cx="1699920" cy="1325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920750" y="1576387"/>
            <a:ext cx="7696199" cy="39862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Even tardiness can lead to disciplinary action. 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Real people’s “real” (outrageous) reasons for being late to work:</a:t>
            </a:r>
          </a:p>
          <a:p>
            <a:pPr marL="0" marR="0" lvl="0" indent="0" algn="l" rtl="0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“My heat was shut off so I had to stay home to keep my snake warm.”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“My husband thinks it’s funny to hide my car keys before he goes to work.“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“My father didn’t wake me up.”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“My bike tire went flat after a groundhog bit it.“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“A gurney fell out of an ambulance and delayed traffic.”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“I feel as if I’m in everyone’s way if I show up on time.“</a:t>
            </a:r>
          </a:p>
        </p:txBody>
      </p:sp>
      <p:sp>
        <p:nvSpPr>
          <p:cNvPr id="217" name="Shape 217"/>
          <p:cNvSpPr/>
          <p:nvPr/>
        </p:nvSpPr>
        <p:spPr>
          <a:xfrm>
            <a:off x="692150" y="5843587"/>
            <a:ext cx="80073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http://www.shrm.org/Publications/HRNews/Pages/TardinessTermination.aspx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618564" y="6019800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1304365" y="1524000"/>
            <a:ext cx="7162799" cy="380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Disciplinary Guidelines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1111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disciplinary action </a:t>
            </a:r>
            <a:r>
              <a:rPr lang="en-US" sz="20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corrective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rather than punitive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use a progressive approach (verbal warning, written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warning, suspension, dismissal)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follow the 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Hot-Stove rule: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give an immediate response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give ample warning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be consistent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be impersonal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26" name="Shape 226"/>
          <p:cNvSpPr/>
          <p:nvPr/>
        </p:nvSpPr>
        <p:spPr>
          <a:xfrm>
            <a:off x="618564" y="5501480"/>
            <a:ext cx="76961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Allow employees to have a representative present for disciplinary meetings.</a:t>
            </a:r>
            <a:r>
              <a:rPr lang="en-US" sz="2000" b="0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45681" y="1213864"/>
              <a:ext cx="1606320" cy="97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1561" y="1165978"/>
                <a:ext cx="1653840" cy="107185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employee rights have become one of the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more important human resource issues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 U.S. Constitution, laws, and Supreme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Court rulings have increasingly constrained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employer actions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63" name="Shape 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4400" y="3886200"/>
            <a:ext cx="2844800" cy="2133599"/>
          </a:xfrm>
          <a:prstGeom prst="rect">
            <a:avLst/>
          </a:prstGeom>
          <a:noFill/>
          <a:ln w="9525" cap="flat">
            <a:solidFill>
              <a:srgbClr val="F8F8F8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914400" y="6136341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3352800" y="1519516"/>
            <a:ext cx="3276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Disciplinary Actions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35" name="Shape 235"/>
          <p:cNvSpPr/>
          <p:nvPr/>
        </p:nvSpPr>
        <p:spPr>
          <a:xfrm>
            <a:off x="5638800" y="5450541"/>
            <a:ext cx="2743199" cy="838199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dismissal    </a:t>
            </a:r>
          </a:p>
        </p:txBody>
      </p:sp>
      <p:grpSp>
        <p:nvGrpSpPr>
          <p:cNvPr id="236" name="Shape 236"/>
          <p:cNvGrpSpPr/>
          <p:nvPr/>
        </p:nvGrpSpPr>
        <p:grpSpPr>
          <a:xfrm>
            <a:off x="3962400" y="4307540"/>
            <a:ext cx="2743200" cy="1066800"/>
            <a:chOff x="2304" y="2495"/>
            <a:chExt cx="1728" cy="672"/>
          </a:xfrm>
        </p:grpSpPr>
        <p:cxnSp>
          <p:nvCxnSpPr>
            <p:cNvPr id="237" name="Shape 237"/>
            <p:cNvCxnSpPr/>
            <p:nvPr/>
          </p:nvCxnSpPr>
          <p:spPr>
            <a:xfrm>
              <a:off x="3647" y="2976"/>
              <a:ext cx="0" cy="191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38" name="Shape 238"/>
            <p:cNvSpPr/>
            <p:nvPr/>
          </p:nvSpPr>
          <p:spPr>
            <a:xfrm>
              <a:off x="2304" y="2495"/>
              <a:ext cx="1728" cy="528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    suspension</a:t>
              </a:r>
            </a:p>
          </p:txBody>
        </p:sp>
      </p:grpSp>
      <p:grpSp>
        <p:nvGrpSpPr>
          <p:cNvPr id="239" name="Shape 239"/>
          <p:cNvGrpSpPr/>
          <p:nvPr/>
        </p:nvGrpSpPr>
        <p:grpSpPr>
          <a:xfrm>
            <a:off x="1447799" y="2021541"/>
            <a:ext cx="2743200" cy="1066799"/>
            <a:chOff x="815" y="1056"/>
            <a:chExt cx="1728" cy="671"/>
          </a:xfrm>
        </p:grpSpPr>
        <p:cxnSp>
          <p:nvCxnSpPr>
            <p:cNvPr id="240" name="Shape 240"/>
            <p:cNvCxnSpPr/>
            <p:nvPr/>
          </p:nvCxnSpPr>
          <p:spPr>
            <a:xfrm>
              <a:off x="1920" y="1488"/>
              <a:ext cx="0" cy="239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1" name="Shape 241"/>
            <p:cNvSpPr/>
            <p:nvPr/>
          </p:nvSpPr>
          <p:spPr>
            <a:xfrm>
              <a:off x="815" y="1056"/>
              <a:ext cx="1728" cy="528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457200" marR="0" lvl="1" indent="0" algn="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written/verbal warning </a:t>
              </a:r>
            </a:p>
          </p:txBody>
        </p:sp>
      </p:grpSp>
      <p:grpSp>
        <p:nvGrpSpPr>
          <p:cNvPr id="242" name="Shape 242"/>
          <p:cNvGrpSpPr/>
          <p:nvPr/>
        </p:nvGrpSpPr>
        <p:grpSpPr>
          <a:xfrm>
            <a:off x="2590799" y="3164541"/>
            <a:ext cx="2743200" cy="1066799"/>
            <a:chOff x="1439" y="1776"/>
            <a:chExt cx="1728" cy="671"/>
          </a:xfrm>
        </p:grpSpPr>
        <p:cxnSp>
          <p:nvCxnSpPr>
            <p:cNvPr id="243" name="Shape 243"/>
            <p:cNvCxnSpPr/>
            <p:nvPr/>
          </p:nvCxnSpPr>
          <p:spPr>
            <a:xfrm>
              <a:off x="2736" y="2255"/>
              <a:ext cx="0" cy="191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4" name="Shape 244"/>
            <p:cNvSpPr/>
            <p:nvPr/>
          </p:nvSpPr>
          <p:spPr>
            <a:xfrm>
              <a:off x="1439" y="1776"/>
              <a:ext cx="1728" cy="528"/>
            </a:xfrm>
            <a:prstGeom prst="rect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written warning</a:t>
              </a: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31201" y="2312824"/>
              <a:ext cx="1375680" cy="1237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7079" y="2264939"/>
                <a:ext cx="1423204" cy="133320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Discipline and Employee Rights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1021975" y="6233317"/>
            <a:ext cx="815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2088775" y="1661317"/>
            <a:ext cx="6400799" cy="43894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firing an employee: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review all facts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set the stage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be very clear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allow a little dignity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let the employee talk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give severance pay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sign waiver of right to sue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pay for earned time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have person leave that day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inform person of benefits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take protective steps (change passwords, etc.)</a:t>
            </a: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inform staff of firing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85121" y="2097544"/>
              <a:ext cx="1675440" cy="112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1001" y="2049664"/>
                <a:ext cx="1722960" cy="12254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Let’s Play Jeopardy-style!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533400" y="1635637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533400" y="1483237"/>
            <a:ext cx="8229600" cy="49085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An act that 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requires government agencies to make available to employees information contained in their personnel files.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is the Privacy Act of 1974?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rgbClr val="B2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An act that 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requires employers to notify employees that their credit is being checked.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is the Fair Credit Reporting Act of 1971?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An act that p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rotects employees from unexpected plant closings.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is the Worker Adjustment and Retraining Notification Act of 1988?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rgbClr val="B2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A doctrine that allows dismissal of employees at any time for any reason except race, religion, sex, national origin, age, or disability. 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is the Employment-at-Will-Doctrine?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rgbClr val="B2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attendance, job behaviors, outside activities, dishonesty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are the four most common violations requiring disciplinary action?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rgbClr val="99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give an immediate response, give ample warning, be consistent, be impersonal</a:t>
            </a:r>
          </a:p>
          <a:p>
            <a:pPr marL="347663" marR="0" lvl="0" indent="-476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What is the Hot-Stove Rule?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2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2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2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2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26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Rights Legislation and the HRM Implications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0" name="Shape 70"/>
          <p:cNvSpPr/>
          <p:nvPr/>
        </p:nvSpPr>
        <p:spPr>
          <a:xfrm>
            <a:off x="838200" y="1600200"/>
            <a:ext cx="7239000" cy="4479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Privacy Act of 1974</a:t>
            </a:r>
            <a:r>
              <a:rPr lang="en-US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requires government agencies to make available to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employees information contained in their personnel files </a:t>
            </a:r>
          </a:p>
          <a:p>
            <a:pPr marL="457200" marR="0" lvl="1" indent="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employees can review letters of recommendation made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on their behalf </a:t>
            </a:r>
          </a:p>
          <a:p>
            <a:pPr marL="457200" marR="0" lvl="1" indent="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similar state laws apply to state and private-sector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employees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restrictions: employee waivers of right-to-review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procedures that stipulate when and how a file can be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accessed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92161" y="1444504"/>
              <a:ext cx="1214400" cy="845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8039" y="1396631"/>
                <a:ext cx="1261925" cy="94126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Rights Legislation and the HRM Implications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7" name="Shape 77"/>
          <p:cNvSpPr/>
          <p:nvPr/>
        </p:nvSpPr>
        <p:spPr>
          <a:xfrm>
            <a:off x="1295400" y="1752600"/>
            <a:ext cx="7239000" cy="4181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n-US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Fair Credit Reporting Act of 1971</a:t>
            </a:r>
          </a:p>
          <a:p>
            <a:pPr marL="457200" marR="0" lvl="1" indent="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endParaRPr sz="24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extension to the Privacy Act</a:t>
            </a:r>
          </a:p>
          <a:p>
            <a:pPr marL="457200" marR="0" lvl="1" indent="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requires employers to notify employees that their credit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is being checked</a:t>
            </a:r>
          </a:p>
          <a:p>
            <a:pPr marL="457200" marR="0" lvl="1" indent="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provides additional information to applicants who are 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negatively affected by a credit check </a:t>
            </a: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information used must be job-relevant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8006721" y="1544344"/>
              <a:ext cx="945360" cy="1206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82601" y="1496464"/>
                <a:ext cx="992880" cy="1302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Rights Legislation and the HRM Implications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84" name="Shape 84"/>
          <p:cNvSpPr/>
          <p:nvPr/>
        </p:nvSpPr>
        <p:spPr>
          <a:xfrm>
            <a:off x="1981200" y="4038600"/>
            <a:ext cx="5410200" cy="15255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Drug-free policies must include:</a:t>
            </a: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what is expected of employees</a:t>
            </a: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penalties for infractions of policies</a:t>
            </a: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substance abuse awareness programs</a:t>
            </a:r>
          </a:p>
        </p:txBody>
      </p:sp>
      <p:sp>
        <p:nvSpPr>
          <p:cNvPr id="85" name="Shape 85"/>
          <p:cNvSpPr/>
          <p:nvPr/>
        </p:nvSpPr>
        <p:spPr>
          <a:xfrm>
            <a:off x="685800" y="1524000"/>
            <a:ext cx="7467600" cy="2255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Drug-Free Workplace Act of 1988</a:t>
            </a:r>
            <a:r>
              <a:rPr lang="en-US" sz="24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1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5138" marR="0" lvl="1" indent="-79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Requires government agencies, federal contractors, and those receiving federal funds of $100,000 or more to</a:t>
            </a:r>
          </a:p>
          <a:p>
            <a:pPr marL="465138" marR="0" lvl="1" indent="-79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5138" marR="0" lvl="1" indent="-79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establish and disseminate drug-free policies</a:t>
            </a:r>
          </a:p>
          <a:p>
            <a:pPr marL="465138" marR="0" lvl="1" indent="-79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provide substance-abuse awareness programs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91761" y="1360024"/>
              <a:ext cx="1176000" cy="1168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67643" y="1312139"/>
                <a:ext cx="1223515" cy="126409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Rights Legislation and the HRM Implications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0" y="4724400"/>
            <a:ext cx="2590800" cy="1560512"/>
          </a:xfrm>
          <a:prstGeom prst="rect">
            <a:avLst/>
          </a:prstGeom>
          <a:noFill/>
          <a:ln w="9525" cap="flat">
            <a:solidFill>
              <a:srgbClr val="DADA9D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3" name="Shape 93"/>
          <p:cNvSpPr/>
          <p:nvPr/>
        </p:nvSpPr>
        <p:spPr>
          <a:xfrm>
            <a:off x="533400" y="1522786"/>
            <a:ext cx="8001000" cy="2865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Polygraph Protection Act of 1988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prohibits employers in the private sector from using lie-detector tests in all employment decisions 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may still be used during investigations of suspected criminal activity </a:t>
            </a:r>
          </a:p>
          <a:p>
            <a:pPr marL="457200" marR="0" lvl="1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employees can challenge the results of a polygraph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791441" y="1060264"/>
              <a:ext cx="1360320" cy="1237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67323" y="1012379"/>
                <a:ext cx="1407836" cy="133320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Rights Legislation and the HRM Implications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4038600" y="6019800"/>
            <a:ext cx="175260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1" u="none" strike="noStrike" cap="none" baseline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-Bankruptcy-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952500" y="1496792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1714500" y="5367025"/>
            <a:ext cx="67818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law does recognize circumstances in which advance notice is impossible.</a:t>
            </a:r>
          </a:p>
        </p:txBody>
      </p:sp>
      <p:sp>
        <p:nvSpPr>
          <p:cNvPr id="103" name="Shape 103"/>
          <p:cNvSpPr/>
          <p:nvPr/>
        </p:nvSpPr>
        <p:spPr>
          <a:xfrm>
            <a:off x="1714500" y="1496792"/>
            <a:ext cx="6400799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Worker Adjustment and Retraining Notification Act of 1988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2238" marR="0" lvl="1" indent="-7937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Protects employees from unexpected plant closings.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04" name="Shape 104"/>
          <p:cNvSpPr/>
          <p:nvPr/>
        </p:nvSpPr>
        <p:spPr>
          <a:xfrm>
            <a:off x="1714500" y="3249392"/>
            <a:ext cx="6400799" cy="20145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30188" marR="0" lvl="1" indent="-158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organizations of 100+ employees must give 60 days notice if closing facility or laying off 50 or more workers </a:t>
            </a:r>
          </a:p>
          <a:p>
            <a:pPr marL="230188" marR="0" lvl="1" indent="11271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30188" marR="0" lvl="1" indent="-158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state officials must be notified </a:t>
            </a:r>
          </a:p>
          <a:p>
            <a:pPr marL="230188" marR="0" lvl="1" indent="11271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30188" marR="0" lvl="1" indent="-158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penalty for not notifying is one day’s pay and benefits for each day’s notice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14881" y="1083304"/>
              <a:ext cx="1729200" cy="1291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90759" y="1035428"/>
                <a:ext cx="1776723" cy="138695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in Employee Rights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876300" y="1616869"/>
            <a:ext cx="754380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1638300" y="1388269"/>
            <a:ext cx="6400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Drug Testing</a:t>
            </a: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3" name="Shape 113"/>
          <p:cNvSpPr/>
          <p:nvPr/>
        </p:nvSpPr>
        <p:spPr>
          <a:xfrm>
            <a:off x="304800" y="1921668"/>
            <a:ext cx="8420099" cy="37856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current employees, it: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offers rehabilitation to those who fail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communicates that drugs will not be tolerated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applicants: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should be done after a job offer is made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those who fail are usually no longer considered </a:t>
            </a:r>
          </a:p>
          <a:p>
            <a:pPr marL="914400" marR="0" lvl="2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Companies are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moving to more precise tests (that do not use body fluids)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communicating clear policies and procedures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relating the testing program to safety and job performance</a:t>
            </a:r>
          </a:p>
        </p:txBody>
      </p:sp>
      <p:sp>
        <p:nvSpPr>
          <p:cNvPr id="114" name="Shape 114"/>
          <p:cNvSpPr/>
          <p:nvPr/>
        </p:nvSpPr>
        <p:spPr>
          <a:xfrm>
            <a:off x="1104900" y="5707321"/>
            <a:ext cx="79247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Even organizations not covered by the Drug-Free Workplace Act conduct drug testing.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61281" y="1575064"/>
              <a:ext cx="1629360" cy="1245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37161" y="1527189"/>
                <a:ext cx="1676880" cy="134087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2800" b="1" i="1" u="none" strike="noStrike" cap="none" baseline="0"/>
              <a:t>Drug Testing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 baseline="0"/>
              <a:t>Under the Drug Free Workplace Act, all individuals with federal contracts or grants and the organizations with federal grants or contracts over </a:t>
            </a:r>
            <a:r>
              <a:rPr lang="en-US" sz="2400" b="1" i="0" u="none" strike="noStrike" cap="none" baseline="0"/>
              <a:t>$100,000 </a:t>
            </a:r>
            <a:r>
              <a:rPr lang="en-US" sz="2400" b="0" i="0" u="none" strike="noStrike" cap="none" baseline="0"/>
              <a:t>are required to actively pursue a drug-free workplace.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 baseline="0"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 baseline="0"/>
              <a:t>This act also requires employees who hold certain jobs in companies regulated by the </a:t>
            </a:r>
            <a:r>
              <a:rPr lang="en-US" sz="2400" b="1" i="0" u="none" strike="noStrike" cap="none" baseline="0"/>
              <a:t>Department of Transportation</a:t>
            </a:r>
            <a:r>
              <a:rPr lang="en-US" sz="2400" b="0" i="0" u="none" strike="noStrike" cap="none" baseline="0"/>
              <a:t> and the </a:t>
            </a:r>
            <a:r>
              <a:rPr lang="en-US" sz="2400" b="1" i="0" u="none" strike="noStrike" cap="none" baseline="0"/>
              <a:t>Nuclear Regulatory Commission</a:t>
            </a:r>
            <a:r>
              <a:rPr lang="en-US" sz="2400" b="0" i="0" u="none" strike="noStrike" cap="none" baseline="0"/>
              <a:t> to be subject to drug tests.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Issues in Employee Rights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ample Chapter 1 with footer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1400</Words>
  <Application>Microsoft Office PowerPoint</Application>
  <PresentationFormat>On-screen Show (4:3)</PresentationFormat>
  <Paragraphs>255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Sample Chapter 1 with footers</vt:lpstr>
      <vt:lpstr>Content slide master</vt:lpstr>
      <vt:lpstr>PowerPoint Presentation</vt:lpstr>
      <vt:lpstr>Introduction</vt:lpstr>
      <vt:lpstr>Employee Rights Legislation and the HRM Implications</vt:lpstr>
      <vt:lpstr>Employee Rights Legislation and the HRM Implications</vt:lpstr>
      <vt:lpstr>Employee Rights Legislation and the HRM Implications</vt:lpstr>
      <vt:lpstr>Employee Rights Legislation and the HRM Implications</vt:lpstr>
      <vt:lpstr>Employee Rights Legislation and the HRM Implications</vt:lpstr>
      <vt:lpstr>Current Issues in Employee Rights</vt:lpstr>
      <vt:lpstr>Current Issues in Employee Rights</vt:lpstr>
      <vt:lpstr>Current Issues Regarding Employee Rights</vt:lpstr>
      <vt:lpstr>Current Issues in Employee Rights</vt:lpstr>
      <vt:lpstr>Current Issues in Employee Rights</vt:lpstr>
      <vt:lpstr>Current Issues in Employees Rights</vt:lpstr>
      <vt:lpstr>The Employment-at-Will Doctrine</vt:lpstr>
      <vt:lpstr>The Employment-at-Will Doctrine</vt:lpstr>
      <vt:lpstr>Discipline and Employee Rights</vt:lpstr>
      <vt:lpstr>Discipline and Employee Rights</vt:lpstr>
      <vt:lpstr>Discipline and Employee Rights</vt:lpstr>
      <vt:lpstr>Discipline and Employee Rights</vt:lpstr>
      <vt:lpstr>Discipline and Employee Rights</vt:lpstr>
      <vt:lpstr>Discipline and Employee Rights</vt:lpstr>
      <vt:lpstr>Let’s Play Jeopardy-style!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1</cp:revision>
  <dcterms:modified xsi:type="dcterms:W3CDTF">2017-03-28T18:55:15Z</dcterms:modified>
</cp:coreProperties>
</file>